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7"/>
  </p:notesMasterIdLst>
  <p:sldIdLst>
    <p:sldId id="272" r:id="rId2"/>
    <p:sldId id="280" r:id="rId3"/>
    <p:sldId id="285" r:id="rId4"/>
    <p:sldId id="286" r:id="rId5"/>
    <p:sldId id="279" r:id="rId6"/>
    <p:sldId id="310" r:id="rId7"/>
    <p:sldId id="287" r:id="rId8"/>
    <p:sldId id="282" r:id="rId9"/>
    <p:sldId id="311" r:id="rId10"/>
    <p:sldId id="283" r:id="rId11"/>
    <p:sldId id="276" r:id="rId12"/>
    <p:sldId id="281" r:id="rId13"/>
    <p:sldId id="288" r:id="rId14"/>
    <p:sldId id="293" r:id="rId15"/>
    <p:sldId id="289" r:id="rId16"/>
    <p:sldId id="290" r:id="rId17"/>
    <p:sldId id="291" r:id="rId18"/>
    <p:sldId id="292" r:id="rId19"/>
    <p:sldId id="294" r:id="rId20"/>
    <p:sldId id="295" r:id="rId21"/>
    <p:sldId id="296" r:id="rId22"/>
    <p:sldId id="297" r:id="rId23"/>
    <p:sldId id="298" r:id="rId24"/>
    <p:sldId id="299" r:id="rId25"/>
    <p:sldId id="302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FF7C8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7" autoAdjust="0"/>
    <p:restoredTop sz="94624" autoAdjust="0"/>
  </p:normalViewPr>
  <p:slideViewPr>
    <p:cSldViewPr>
      <p:cViewPr varScale="1">
        <p:scale>
          <a:sx n="81" d="100"/>
          <a:sy n="81" d="100"/>
        </p:scale>
        <p:origin x="110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C72C2C4-B692-48BB-8566-154F12FA617B}" type="datetimeFigureOut">
              <a:rPr lang="ru-RU"/>
              <a:pPr>
                <a:defRPr/>
              </a:pPr>
              <a:t>21.01.2024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8EC131C-2800-42EC-8FB9-F4A28E6B356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93955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569796AA-7BD5-444C-AB39-EBCBA0B7F3B4}" type="slidenum">
              <a:rPr lang="ru-RU" smtClean="0"/>
              <a:pPr eaLnBrk="1" hangingPunct="1"/>
              <a:t>7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Овал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6F80A0-4DFB-4E2F-91F9-0C6A017F3D0A}" type="datetimeFigureOut">
              <a:rPr lang="ru-RU"/>
              <a:pPr>
                <a:defRPr/>
              </a:pPr>
              <a:t>21.01.2024</a:t>
            </a:fld>
            <a:endParaRPr lang="ru-RU" dirty="0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018882-715C-4418-820E-9DEE96CAD7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52207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E0E99-BB82-4B48-B4B6-748126660207}" type="datetimeFigureOut">
              <a:rPr lang="ru-RU"/>
              <a:pPr>
                <a:defRPr/>
              </a:pPr>
              <a:t>21.01.2024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74BED-8ECD-4A1E-8E85-806D8BA6D94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3586709"/>
      </p:ext>
    </p:extLst>
  </p:cSld>
  <p:clrMapOvr>
    <a:masterClrMapping/>
  </p:clrMapOvr>
  <p:transition spd="slow"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DB48B-41DA-4C3B-87C2-ECB798A39909}" type="datetimeFigureOut">
              <a:rPr lang="ru-RU"/>
              <a:pPr>
                <a:defRPr/>
              </a:pPr>
              <a:t>21.01.2024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BB5C6-58CE-436F-9398-1730397588A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5360849"/>
      </p:ext>
    </p:extLst>
  </p:cSld>
  <p:clrMapOvr>
    <a:masterClrMapping/>
  </p:clrMapOvr>
  <p:transition spd="slow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CD77366-CE3F-4B34-804C-8D3CDE637AD6}" type="datetimeFigureOut">
              <a:rPr lang="ru-RU"/>
              <a:pPr>
                <a:defRPr/>
              </a:pPr>
              <a:t>21.01.2024</a:t>
            </a:fld>
            <a:endParaRPr lang="ru-RU" dirty="0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10A33F1-8570-4647-AF46-8A71C3534B7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565994"/>
      </p:ext>
    </p:extLst>
  </p:cSld>
  <p:clrMapOvr>
    <a:masterClrMapping/>
  </p:clrMapOvr>
  <p:transition spd="slow"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Овал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Овал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Овал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F03F75-FADF-473B-A3AA-A9F4B9A1B814}" type="datetimeFigureOut">
              <a:rPr lang="ru-RU"/>
              <a:pPr>
                <a:defRPr/>
              </a:pPr>
              <a:t>21.01.2024</a:t>
            </a:fld>
            <a:endParaRPr lang="ru-RU" dirty="0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6F9F14-E29A-4301-B894-C2226C83FA2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37725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038576-E1B2-4B4E-9B58-48FB12E425FC}" type="datetimeFigureOut">
              <a:rPr lang="ru-RU"/>
              <a:pPr>
                <a:defRPr/>
              </a:pPr>
              <a:t>21.01.2024</a:t>
            </a:fld>
            <a:endParaRPr lang="ru-RU" dirty="0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828D2-7A79-4842-9328-75B3A444D84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7946203"/>
      </p:ext>
    </p:extLst>
  </p:cSld>
  <p:clrMapOvr>
    <a:masterClrMapping/>
  </p:clrMapOvr>
  <p:transition spd="slow"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BA815-E427-4A98-8E04-1E5ECE9E56B0}" type="datetimeFigureOut">
              <a:rPr lang="ru-RU"/>
              <a:pPr>
                <a:defRPr/>
              </a:pPr>
              <a:t>21.01.2024</a:t>
            </a:fld>
            <a:endParaRPr lang="ru-RU" dirty="0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8780B-37D3-48F0-A537-95A08A44A0C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2431456"/>
      </p:ext>
    </p:extLst>
  </p:cSld>
  <p:clrMapOvr>
    <a:masterClrMapping/>
  </p:clrMapOvr>
  <p:transition spd="slow"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4C0C903-3D1F-4927-BCB8-5D295F86E09B}" type="datetimeFigureOut">
              <a:rPr lang="ru-RU"/>
              <a:pPr>
                <a:defRPr/>
              </a:pPr>
              <a:t>21.01.2024</a:t>
            </a:fld>
            <a:endParaRPr lang="ru-RU" dirty="0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B0856E9-8C36-4F43-8C41-8BD659E27D5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758492"/>
      </p:ext>
    </p:extLst>
  </p:cSld>
  <p:clrMapOvr>
    <a:masterClrMapping/>
  </p:clrMapOvr>
  <p:transition spd="slow"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9F4AC-9868-4D74-A358-ED750D10ABA8}" type="datetimeFigureOut">
              <a:rPr lang="ru-RU"/>
              <a:pPr>
                <a:defRPr/>
              </a:pPr>
              <a:t>21.01.2024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33C82-9951-437A-97CB-FA0A96AA9C9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4711985"/>
      </p:ext>
    </p:extLst>
  </p:cSld>
  <p:clrMapOvr>
    <a:masterClrMapping/>
  </p:clrMapOvr>
  <p:transition spd="slow"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6" name="Прямая соединительная линия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03CA4C8-D0D6-4156-BB10-4BCA9DAE0818}" type="datetimeFigureOut">
              <a:rPr lang="ru-RU"/>
              <a:pPr>
                <a:defRPr/>
              </a:pPr>
              <a:t>21.01.2024</a:t>
            </a:fld>
            <a:endParaRPr lang="ru-RU" dirty="0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DC18ED3-CCE3-411E-9CDD-6C089A3289F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4660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E2BDC42-2AFA-4382-8BBE-B5B7E3D80A64}" type="datetimeFigureOut">
              <a:rPr lang="ru-RU"/>
              <a:pPr>
                <a:defRPr/>
              </a:pPr>
              <a:t>21.01.2024</a:t>
            </a:fld>
            <a:endParaRPr lang="ru-RU" dirty="0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9E4B904-5E58-4887-9C06-C683652EFD5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778168"/>
      </p:ext>
    </p:extLst>
  </p:cSld>
  <p:clrMapOvr>
    <a:masterClrMapping/>
  </p:clrMapOvr>
  <p:transition spd="slow"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8CE7EF0-271C-4E36-8652-B353DDA7A90F}" type="datetimeFigureOut">
              <a:rPr lang="ru-RU"/>
              <a:pPr>
                <a:defRPr/>
              </a:pPr>
              <a:t>21.01.2024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8F734E3-A5C4-4ACE-AC35-E17F3FDA671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72" r:id="rId4"/>
    <p:sldLayoutId id="2147483873" r:id="rId5"/>
    <p:sldLayoutId id="2147483880" r:id="rId6"/>
    <p:sldLayoutId id="2147483874" r:id="rId7"/>
    <p:sldLayoutId id="2147483881" r:id="rId8"/>
    <p:sldLayoutId id="2147483882" r:id="rId9"/>
    <p:sldLayoutId id="2147483875" r:id="rId10"/>
    <p:sldLayoutId id="2147483876" r:id="rId11"/>
  </p:sldLayoutIdLst>
  <p:transition spd="slow">
    <p:wheel spokes="8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0C61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AABBD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AACC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gif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gif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gif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gif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gif"/><Relationship Id="rId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gif"/><Relationship Id="rId4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gif"/><Relationship Id="rId4" Type="http://schemas.openxmlformats.org/officeDocument/2006/relationships/image" Target="../media/image5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9.gif"/><Relationship Id="rId4" Type="http://schemas.openxmlformats.org/officeDocument/2006/relationships/image" Target="../media/image5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gif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4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8.gif"/><Relationship Id="rId4" Type="http://schemas.openxmlformats.org/officeDocument/2006/relationships/image" Target="../media/image67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2"/>
          <p:cNvSpPr>
            <a:spLocks noChangeArrowheads="1"/>
          </p:cNvSpPr>
          <p:nvPr/>
        </p:nvSpPr>
        <p:spPr bwMode="auto">
          <a:xfrm>
            <a:off x="285750" y="1143000"/>
            <a:ext cx="81438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5400" b="1" i="1">
                <a:solidFill>
                  <a:srgbClr val="FF0000"/>
                </a:solidFill>
                <a:latin typeface="Monotype Corsiva" pitchFamily="66" charset="0"/>
              </a:rPr>
              <a:t>«Аквариум и его обитатели » </a:t>
            </a:r>
            <a:endParaRPr lang="ru-RU" sz="5400">
              <a:solidFill>
                <a:srgbClr val="FF0000"/>
              </a:solidFill>
            </a:endParaRPr>
          </a:p>
        </p:txBody>
      </p:sp>
      <p:sp>
        <p:nvSpPr>
          <p:cNvPr id="8195" name="Прямоугольник 3"/>
          <p:cNvSpPr>
            <a:spLocks noChangeArrowheads="1"/>
          </p:cNvSpPr>
          <p:nvPr/>
        </p:nvSpPr>
        <p:spPr bwMode="auto">
          <a:xfrm>
            <a:off x="4572000" y="3714750"/>
            <a:ext cx="3929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buFont typeface="Arial" pitchFamily="34" charset="0"/>
              <a:buNone/>
            </a:pPr>
            <a:endParaRPr lang="ru-RU" b="1" i="1">
              <a:solidFill>
                <a:srgbClr val="002060"/>
              </a:solidFill>
            </a:endParaRPr>
          </a:p>
        </p:txBody>
      </p:sp>
      <p:pic>
        <p:nvPicPr>
          <p:cNvPr id="8196" name="Picture 8" descr="http://www.aqa.ru/photos/data/media/1/aqa.ru-201107071836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214563"/>
            <a:ext cx="5870426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372200" y="4581128"/>
            <a:ext cx="16069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Земскова Г.Р.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http://www.bluebarbus.com/wp-content/uploads/2015/08/napolnyaem-akvarium-vodoj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549275"/>
            <a:ext cx="6408737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Прямоугольник 2"/>
          <p:cNvSpPr>
            <a:spLocks noChangeArrowheads="1"/>
          </p:cNvSpPr>
          <p:nvPr/>
        </p:nvSpPr>
        <p:spPr bwMode="auto">
          <a:xfrm>
            <a:off x="468313" y="4508500"/>
            <a:ext cx="76327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/>
              <a:t>Большинство рыб – обитатели тропиков, поэтому содержатся в аквариумах с тёплой водой от +20 до +27 градусов. Вода должна быть бесцветной, прозрачной, не иметь запаха. Перед заполнением аквариума водопроводную воду отстаивают не менее суток. Заполнять надо осторожно, чтобы не замутить воды и не размыть грунта.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images.zakupka.com/i/firms/27/121/121880/pic_88b37849d5643de_700x3000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404813"/>
            <a:ext cx="4664075" cy="352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900113" y="4221163"/>
            <a:ext cx="691197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ru-RU" sz="2000">
                <a:latin typeface="Times New Roman" pitchFamily="18" charset="0"/>
              </a:rPr>
              <a:t>Правильное кормление рыб играет очень важную роль. Рыбы привыкают к определенному месту и времени кормления. В природе рыбы чаще голодны, чем сыты, они в течение всего дня заняты поисками еды. Поэтому рыб лучше недокормить, чем перекормить. Корм надо разнообразить и давать его порциями так, чтобы все было съедено за 5 минут. </a:t>
            </a:r>
            <a:endParaRPr lang="ru-RU" sz="200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6" descr="http://foto2004.ucoz.ru/24/091cb80f3115164708c4273ca399ca9d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333375"/>
            <a:ext cx="5400675" cy="417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539750" y="4924425"/>
            <a:ext cx="8064500" cy="1016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49263" eaLnBrk="0" hangingPunct="0"/>
            <a:r>
              <a:rPr lang="ru-RU" sz="2000">
                <a:cs typeface="Times New Roman" pitchFamily="18" charset="0"/>
              </a:rPr>
              <a:t>. Каждой рыбке необходимы определённые условия содержания, питание. Наконец, у каждой рыбки есть свой характер, иногда очень непростой.</a:t>
            </a:r>
            <a:endParaRPr lang="ru-RU" sz="200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357313"/>
            <a:ext cx="41433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Прямоугольник 2"/>
          <p:cNvSpPr>
            <a:spLocks noChangeArrowheads="1"/>
          </p:cNvSpPr>
          <p:nvPr/>
        </p:nvSpPr>
        <p:spPr bwMode="auto">
          <a:xfrm>
            <a:off x="714375" y="214313"/>
            <a:ext cx="70723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00"/>
                </a:solidFill>
              </a:rPr>
              <a:t>Бойцовые  рыбы.</a:t>
            </a:r>
            <a:r>
              <a:rPr lang="ru-RU" sz="280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22532" name="Picture 6" descr="http://img1.liveinternet.ru/images/foto/c/9/apps/2/893/2893191_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714750"/>
            <a:ext cx="4071937" cy="29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8" descr="http://www.ufunk.net/wp-content/uploads/2015/06/selection-du-weekend-142-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8" y="3714750"/>
            <a:ext cx="4357687" cy="292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10" descr="http://i47.tinypic.com/1z4k2gl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42875"/>
            <a:ext cx="2152650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Прямоугольник 7"/>
          <p:cNvSpPr>
            <a:spLocks noChangeArrowheads="1"/>
          </p:cNvSpPr>
          <p:nvPr/>
        </p:nvSpPr>
        <p:spPr bwMode="auto">
          <a:xfrm>
            <a:off x="4356100" y="1341438"/>
            <a:ext cx="4392613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400"/>
              <a:t>Это прекраснейшие члены аквариумного сообщества, , но им нельзя жить с мелкими рыбками, которых  они могут преспокойно проглотит. 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Прямоугольник 1"/>
          <p:cNvSpPr>
            <a:spLocks noChangeArrowheads="1"/>
          </p:cNvSpPr>
          <p:nvPr/>
        </p:nvSpPr>
        <p:spPr bwMode="auto">
          <a:xfrm>
            <a:off x="1285875" y="0"/>
            <a:ext cx="57864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FF0000"/>
                </a:solidFill>
              </a:rPr>
              <a:t>Сомы.</a:t>
            </a:r>
            <a:endParaRPr lang="ru-RU" sz="3600">
              <a:solidFill>
                <a:srgbClr val="FF0000"/>
              </a:solidFill>
            </a:endParaRPr>
          </a:p>
        </p:txBody>
      </p:sp>
      <p:pic>
        <p:nvPicPr>
          <p:cNvPr id="23555" name="Picture 4" descr="http://vseisrasu.www.nn.ru/users/foto/405617-2013-03-22-Somi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642938"/>
            <a:ext cx="300037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8" descr="http://animal-store.ru/img/2015/050117/13280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571875"/>
            <a:ext cx="4286250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10" descr="http://img06.olx.ua/images_slandocomua/200870117_1_1000x700_som-klarius-donetsk_rev0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71875"/>
            <a:ext cx="4090988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12" descr="http://3.imgbb.ru/0/d/7/0d7cecdc19ea85ef3cff5ccfc250f43c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214313"/>
            <a:ext cx="1214437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9" name="Прямоугольник 7"/>
          <p:cNvSpPr>
            <a:spLocks noChangeArrowheads="1"/>
          </p:cNvSpPr>
          <p:nvPr/>
        </p:nvSpPr>
        <p:spPr bwMode="auto">
          <a:xfrm>
            <a:off x="4572000" y="1341438"/>
            <a:ext cx="381635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400"/>
              <a:t>Аквариумные </a:t>
            </a:r>
            <a:r>
              <a:rPr lang="ru-RU" sz="2400" b="1"/>
              <a:t>сомы</a:t>
            </a:r>
            <a:r>
              <a:rPr lang="ru-RU" sz="2400"/>
              <a:t> миролюбивые и уживчивые даже </a:t>
            </a:r>
            <a:r>
              <a:rPr lang="en-US" sz="2400"/>
              <a:t>c</a:t>
            </a:r>
            <a:r>
              <a:rPr lang="ru-RU" sz="2400"/>
              <a:t> маленькими рыбками.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рямоугольник 1"/>
          <p:cNvSpPr>
            <a:spLocks noChangeArrowheads="1"/>
          </p:cNvSpPr>
          <p:nvPr/>
        </p:nvSpPr>
        <p:spPr bwMode="auto">
          <a:xfrm>
            <a:off x="357188" y="214313"/>
            <a:ext cx="82153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</a:rPr>
              <a:t>Гуппи.</a:t>
            </a:r>
            <a:r>
              <a:rPr lang="ru-RU" sz="320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24579" name="Рисунок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928688"/>
            <a:ext cx="4143375" cy="278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5" descr="http://img1.okidoker.com/c/1/4/1/41872/4358531/9057719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786188"/>
            <a:ext cx="4143375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7" descr="http://www.econet.ru/media/covers/67945/original.jpg?14333575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3786188"/>
            <a:ext cx="4357688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9" descr="http://www.subdude-site.com/WebPics/WebPicsAquarium/agifs_transp/guppy_left_ta109x67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285750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3" name="Прямоугольник 7"/>
          <p:cNvSpPr>
            <a:spLocks noChangeArrowheads="1"/>
          </p:cNvSpPr>
          <p:nvPr/>
        </p:nvSpPr>
        <p:spPr bwMode="auto">
          <a:xfrm>
            <a:off x="4427538" y="1268413"/>
            <a:ext cx="424815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/>
              <a:t>Самые любимые рыбки начинающих, так как самые выносливые яркие пресноводные рыбки, способные выжить в маленьком аквариуме, нетребовательны к качеству воды, способны выдержать двухнедельное голодание и готовы даже питаться водорослями .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Прямоугольник 1"/>
          <p:cNvSpPr>
            <a:spLocks noChangeArrowheads="1"/>
          </p:cNvSpPr>
          <p:nvPr/>
        </p:nvSpPr>
        <p:spPr bwMode="auto">
          <a:xfrm>
            <a:off x="2000250" y="357188"/>
            <a:ext cx="6000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</a:rPr>
              <a:t>Пецилиевые.</a:t>
            </a:r>
            <a:r>
              <a:rPr lang="ru-RU"/>
              <a:t> </a:t>
            </a:r>
          </a:p>
        </p:txBody>
      </p:sp>
      <p:pic>
        <p:nvPicPr>
          <p:cNvPr id="25603" name="Picture 2" descr="http://acquariofiliaconsapevole.it/sites/default/files/field/image/xiphophorus_maculatus_wagtail-rouge_jerome-picar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000125"/>
            <a:ext cx="4214813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4" descr="http://aquarium-acd.ru/images/8/9/petsilija-ili-nahodka-dlja-selektsi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3857625"/>
            <a:ext cx="4214813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8" descr="https://cdn.imgbb.ru/user/138/1387559/201507/1abd19a68298c7f9c42543e2d2babfe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3857625"/>
            <a:ext cx="428625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10" descr="http://img1.picmix.com/output/stamp/thumb/0/6/9/6/56960_03c62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313"/>
            <a:ext cx="2714625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Прямоугольник 7"/>
          <p:cNvSpPr>
            <a:spLocks noChangeArrowheads="1"/>
          </p:cNvSpPr>
          <p:nvPr/>
        </p:nvSpPr>
        <p:spPr bwMode="auto">
          <a:xfrm>
            <a:off x="4643438" y="1916113"/>
            <a:ext cx="3529012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/>
              <a:t>Это аквариумные рыбки неприхотливы, всеядны, спокойны, довольствуются небольшими аквариумами .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Прямоугольник 1"/>
          <p:cNvSpPr>
            <a:spLocks noChangeArrowheads="1"/>
          </p:cNvSpPr>
          <p:nvPr/>
        </p:nvSpPr>
        <p:spPr bwMode="auto">
          <a:xfrm>
            <a:off x="285750" y="214313"/>
            <a:ext cx="8286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00"/>
                </a:solidFill>
              </a:rPr>
              <a:t>Золотые  рыбки.</a:t>
            </a:r>
            <a:r>
              <a:rPr lang="ru-RU" sz="280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26627" name="Picture 2" descr="http://animal-store.ru/img/2015/050114/485679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85813"/>
            <a:ext cx="4286250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8" descr="http://mtdata.ru/u30/photoEB77/20642395812-0/origin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71875"/>
            <a:ext cx="4143375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10" descr="http://63.img.avito.st/1280x960/163289856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571875"/>
            <a:ext cx="4286250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12" descr="http://i110.photobucket.com/albums/n92/wendarren/AQUARIUM%20SUPERMARKET/goldy304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0"/>
            <a:ext cx="1500188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1" name="Прямоугольник 7"/>
          <p:cNvSpPr>
            <a:spLocks noChangeArrowheads="1"/>
          </p:cNvSpPr>
          <p:nvPr/>
        </p:nvSpPr>
        <p:spPr bwMode="auto">
          <a:xfrm>
            <a:off x="4716463" y="1412875"/>
            <a:ext cx="39592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/>
              <a:t>У </a:t>
            </a:r>
            <a:r>
              <a:rPr lang="ru-RU" b="1"/>
              <a:t>золотой рыбки</a:t>
            </a:r>
            <a:r>
              <a:rPr lang="ru-RU"/>
              <a:t> обнаружили ум. Это тоже достаточно миролюбивая, спокойная рыбка. 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1"/>
          <p:cNvSpPr>
            <a:spLocks noChangeArrowheads="1"/>
          </p:cNvSpPr>
          <p:nvPr/>
        </p:nvSpPr>
        <p:spPr bwMode="auto">
          <a:xfrm>
            <a:off x="214313" y="285750"/>
            <a:ext cx="8429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</a:rPr>
              <a:t>Жемчужинка.</a:t>
            </a:r>
            <a:r>
              <a:rPr lang="ru-RU"/>
              <a:t> </a:t>
            </a:r>
          </a:p>
        </p:txBody>
      </p:sp>
      <p:pic>
        <p:nvPicPr>
          <p:cNvPr id="27651" name="Picture 2" descr="http://img15.olx.ua/images_slandocomua/207020087_2_1000x700_rybki-besplatno-fotograf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285875"/>
            <a:ext cx="4143375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6" descr="http://aquariums-fish.ru/attachments/Image/Zhemchuzhinka-shinshurin.jpg?template=gener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929063"/>
            <a:ext cx="4143375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8" descr="http://www.aquamir63.ru/_ph/12/2/45997077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3929063"/>
            <a:ext cx="4281488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10" descr="http://animashki.kak2z.org/pic/3/jivotniea-220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14313"/>
            <a:ext cx="2714625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5" name="Прямоугольник 7"/>
          <p:cNvSpPr>
            <a:spLocks noChangeArrowheads="1"/>
          </p:cNvSpPr>
          <p:nvPr/>
        </p:nvSpPr>
        <p:spPr bwMode="auto">
          <a:xfrm>
            <a:off x="4427538" y="1844675"/>
            <a:ext cx="41052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/>
              <a:t>Это небольшая рыбка. Каждая чешуйка у неё имеет выпуклую форму, это и придаёт ей особую оригинальность.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Прямоугольник 1"/>
          <p:cNvSpPr>
            <a:spLocks noChangeArrowheads="1"/>
          </p:cNvSpPr>
          <p:nvPr/>
        </p:nvSpPr>
        <p:spPr bwMode="auto">
          <a:xfrm>
            <a:off x="1000125" y="0"/>
            <a:ext cx="81438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</a:rPr>
              <a:t>Неон.</a:t>
            </a:r>
            <a:endParaRPr lang="ru-RU" sz="3200">
              <a:solidFill>
                <a:srgbClr val="FF0000"/>
              </a:solidFill>
            </a:endParaRPr>
          </a:p>
        </p:txBody>
      </p:sp>
      <p:pic>
        <p:nvPicPr>
          <p:cNvPr id="28675" name="Picture 2" descr="http://aqua-74.ucoz.ru/2/1/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143000"/>
            <a:ext cx="4143375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6" descr="http://kkcdn-static.kaskus.co.id/images/2012/09/11/4687082_201209111208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857625"/>
            <a:ext cx="6286500" cy="279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10" descr="http://srv3-4.playcast.ru/uploads/2013/11/03/6474786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0"/>
            <a:ext cx="2714625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Rectangle 7"/>
          <p:cNvSpPr>
            <a:spLocks noChangeArrowheads="1"/>
          </p:cNvSpPr>
          <p:nvPr/>
        </p:nvSpPr>
        <p:spPr bwMode="auto">
          <a:xfrm>
            <a:off x="4643438" y="1238250"/>
            <a:ext cx="3960812" cy="23082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ru-RU">
                <a:cs typeface="Times New Roman" pitchFamily="18" charset="0"/>
              </a:rPr>
              <a:t>Рыбки под названием </a:t>
            </a:r>
            <a:r>
              <a:rPr lang="ru-RU" b="1">
                <a:cs typeface="Times New Roman" pitchFamily="18" charset="0"/>
              </a:rPr>
              <a:t>неон</a:t>
            </a:r>
            <a:r>
              <a:rPr lang="ru-RU">
                <a:cs typeface="Times New Roman" pitchFamily="18" charset="0"/>
              </a:rPr>
              <a:t> довольно маленькие и очень подвижны. Название своё заслужили из-за серебристого блеска их чешуи. Плавники у рыб прозрачные. Держать их лучше в аквариуме с миролюбивыми рыбками.</a:t>
            </a:r>
            <a:endParaRPr lang="ru-RU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angelosailing.com/images/gall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620713"/>
            <a:ext cx="5905500" cy="435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23850" y="5281613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ru-RU" sz="1600">
                <a:cs typeface="Times New Roman" pitchFamily="18" charset="0"/>
              </a:rPr>
              <a:t>Человек издавна интересовался подводным миром, населённым животными и растениями</a:t>
            </a:r>
            <a:r>
              <a:rPr lang="ru-RU" sz="1200">
                <a:cs typeface="Times New Roman" pitchFamily="18" charset="0"/>
              </a:rPr>
              <a:t>.</a:t>
            </a:r>
            <a:endParaRPr lang="ru-RU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Прямоугольник 1"/>
          <p:cNvSpPr>
            <a:spLocks noChangeArrowheads="1"/>
          </p:cNvSpPr>
          <p:nvPr/>
        </p:nvSpPr>
        <p:spPr bwMode="auto">
          <a:xfrm>
            <a:off x="285750" y="214313"/>
            <a:ext cx="83581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</a:rPr>
              <a:t>Телескоп.</a:t>
            </a:r>
            <a:r>
              <a:rPr lang="ru-RU"/>
              <a:t> </a:t>
            </a:r>
          </a:p>
        </p:txBody>
      </p:sp>
      <p:pic>
        <p:nvPicPr>
          <p:cNvPr id="29699" name="Picture 2" descr="http://www.axolotls.ru/d/149649/d/image_3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214438"/>
            <a:ext cx="4143375" cy="236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6" descr="http://image.etov.ua/storage/640x640/c/0/0/c/c00ca0948a8fe20e34e1072c50e3749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643313"/>
            <a:ext cx="4143375" cy="299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10" descr="http://mirzhivotnyh.ru/bank/rybki/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3643313"/>
            <a:ext cx="4286250" cy="292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12" descr="http://memeart.tripod.com/fish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0"/>
            <a:ext cx="2000250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3" name="Прямоугольник 7"/>
          <p:cNvSpPr>
            <a:spLocks noChangeArrowheads="1"/>
          </p:cNvSpPr>
          <p:nvPr/>
        </p:nvSpPr>
        <p:spPr bwMode="auto">
          <a:xfrm>
            <a:off x="4427538" y="908050"/>
            <a:ext cx="4465637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/>
              <a:t>Это очень интересная и своеобразная рыба. У неё большие выпуклые внимательные глаза. Рыба имеет шарообразную форму и от того неповоротлива, медлительна и немного неуклюжа. Телескоп реагирует на колебание температуры, поэтому вам следует быть внимательным к ней.</a:t>
            </a:r>
            <a:r>
              <a:rPr lang="ru-RU" b="1"/>
              <a:t> </a:t>
            </a:r>
            <a:endParaRPr lang="ru-RU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683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FF0000"/>
                </a:solidFill>
              </a:rPr>
              <a:t>Вуалехвост.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0723" name="Picture 4" descr="http://www.studfiles.ru/html/2706/570/html_yFv1PtYs1j.Kt19/htmlconvd-r_deSI_html_13fa43d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143000"/>
            <a:ext cx="428625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10" descr="http://www.ecursuri.ro/images/slide/slide-tutoriale-1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3643313"/>
            <a:ext cx="4286250" cy="307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12" descr="http://i940.photobucket.com/albums/ad242/OLIMPUD37/variedades/VEILTAI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3643313"/>
            <a:ext cx="4214812" cy="307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14" descr="http://googida.com/art4ever/a0052/f36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14313"/>
            <a:ext cx="47625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Прямоугольник 7"/>
          <p:cNvSpPr>
            <a:spLocks noChangeArrowheads="1"/>
          </p:cNvSpPr>
          <p:nvPr/>
        </p:nvSpPr>
        <p:spPr bwMode="auto">
          <a:xfrm>
            <a:off x="4643438" y="981075"/>
            <a:ext cx="3960812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/>
              <a:t>Это разновидность золотой рыбки, очень популярна. У неё, короткое широковатое тело, маленькая голова, раздвоенный, очень длинный, тонкий и прозрачный (как вуаль) хвост, именно поэтому она имеет такое название.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39737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FF0000"/>
                </a:solidFill>
              </a:rPr>
              <a:t>Рыбы-клоуны.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1747" name="Picture 6" descr="http://animalspicwallpaper.com/wp-content/uploads/2013/12/clown-fish-1920x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3571875"/>
            <a:ext cx="5715000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8" descr="http://thedailypeterking.com/images/559208da15ad1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785813"/>
            <a:ext cx="2357437" cy="564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Rectangle 6"/>
          <p:cNvSpPr>
            <a:spLocks noChangeArrowheads="1"/>
          </p:cNvSpPr>
          <p:nvPr/>
        </p:nvSpPr>
        <p:spPr bwMode="auto">
          <a:xfrm>
            <a:off x="2843213" y="1211263"/>
            <a:ext cx="5761037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ru-RU">
                <a:cs typeface="Times New Roman" pitchFamily="18" charset="0"/>
              </a:rPr>
              <a:t>Размер рыбки - от 8 до 15 см. Окраска однотонная с контрастными полосами и пятнами. Совсем недавно благодаря рыбе-клоуну учеными было сделано одно  важное открытие. Оно дало возможность бороться с ожогами медуз. На основе слизи рыбы-клоуна ученые разработали и сделали «противомедузный» крем.</a:t>
            </a:r>
            <a:endParaRPr lang="ru-RU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88" y="274638"/>
            <a:ext cx="7143750" cy="51117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FF0000"/>
                </a:solidFill>
              </a:rPr>
              <a:t>Рыба – шар.</a:t>
            </a:r>
            <a:r>
              <a:rPr lang="ru-RU" dirty="0" smtClean="0"/>
              <a:t>  </a:t>
            </a:r>
            <a:endParaRPr lang="ru-RU" dirty="0"/>
          </a:p>
        </p:txBody>
      </p:sp>
      <p:pic>
        <p:nvPicPr>
          <p:cNvPr id="32771" name="Picture 6" descr="http://www.korallenriff.de/bilder/galerie/gross/80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857625"/>
            <a:ext cx="4214812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8" descr="http://i.smartphone.ua/img/wp/1870/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81075"/>
            <a:ext cx="428625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0" descr="http://data1.blog.de/media/759/1413759_9d63661808_m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0"/>
            <a:ext cx="1714500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4" name="Прямоугольник 7"/>
          <p:cNvSpPr>
            <a:spLocks noChangeArrowheads="1"/>
          </p:cNvSpPr>
          <p:nvPr/>
        </p:nvSpPr>
        <p:spPr bwMode="auto">
          <a:xfrm>
            <a:off x="5148263" y="1052513"/>
            <a:ext cx="3240087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/>
              <a:t>Живёт в коралловых рифах многих морей - от Красного до Карибского. Она, заглатывая воду, может раздуться до невероятного размера. В случае опасности она принимает сферическую форму, что позволяет не только отпугнуть мелкого хищника, но и потом, разом освободившись от воды, заполучить что-нибудь съестное, спрятавшееся, было, под слоем песка. Ее мирный облик обманчив: на самом деле рыба-шар - одна из самых ядовитых подводных химических фабрик.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63" cy="654050"/>
          </a:xfrm>
        </p:spPr>
        <p:txBody>
          <a:bodyPr/>
          <a:lstStyle/>
          <a:p>
            <a:pPr algn="ctr">
              <a:defRPr/>
            </a:pPr>
            <a:r>
              <a:rPr lang="ru-RU" b="1" dirty="0" smtClean="0">
                <a:solidFill>
                  <a:srgbClr val="FF0000"/>
                </a:solidFill>
              </a:rPr>
              <a:t>Рыбы-ангелы</a:t>
            </a: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33795" name="Picture 2" descr="http://www.aquarium-studio.com.ua/assets/images/marine_fishes/Angels/Pomacanthus_zonipectusAQJuvL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500188"/>
            <a:ext cx="4214812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5" descr="http://fotos.miarroba.es/fotos/7/1/718eb1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929063"/>
            <a:ext cx="4214812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7" descr="http://www.wetwebmedia.com/AngelsPIX/Holacanthus/H.%20ciliaris/Holacanthus%20ciliaris%20COZ%20(6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3929063"/>
            <a:ext cx="4214812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9" descr="http://img1.picmix.com/output/stamp/normal/6/9/0/7/37096_7f37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214313"/>
            <a:ext cx="2500313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9" name="Прямоугольник 7"/>
          <p:cNvSpPr>
            <a:spLocks noChangeArrowheads="1"/>
          </p:cNvSpPr>
          <p:nvPr/>
        </p:nvSpPr>
        <p:spPr bwMode="auto">
          <a:xfrm>
            <a:off x="4572000" y="836613"/>
            <a:ext cx="4321175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/>
              <a:t>обладают яркой и удивительно изысканной окраской, но отнюдь не ангельским характером. Каждая рыба «патрулирует» свой участок и агрессивно реагирует на появление там других рыб. В аквариуме не удается содержать более одной особи каждого вида, в противном случае в результате непрекращающихся драк в живых останется только самая сильная рыба. 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Прямоугольник 1"/>
          <p:cNvSpPr>
            <a:spLocks noChangeArrowheads="1"/>
          </p:cNvSpPr>
          <p:nvPr/>
        </p:nvSpPr>
        <p:spPr bwMode="auto">
          <a:xfrm>
            <a:off x="214313" y="214313"/>
            <a:ext cx="84296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b="1" i="1">
                <a:solidFill>
                  <a:srgbClr val="FF0000"/>
                </a:solidFill>
              </a:rPr>
              <a:t/>
            </a:r>
            <a:br>
              <a:rPr lang="ru-RU" b="1" i="1">
                <a:solidFill>
                  <a:srgbClr val="FF0000"/>
                </a:solidFill>
              </a:rPr>
            </a:br>
            <a:r>
              <a:rPr lang="ru-RU" b="1" i="1">
                <a:solidFill>
                  <a:srgbClr val="FF0000"/>
                </a:solidFill>
              </a:rPr>
              <a:t>ПОМНИ!</a:t>
            </a:r>
          </a:p>
          <a:p>
            <a:r>
              <a:rPr lang="ru-RU" b="1" i="1"/>
              <a:t>Рыбки</a:t>
            </a:r>
            <a:r>
              <a:rPr lang="ru-RU" b="1"/>
              <a:t> – это домашние любимцы и, создавая в квартире свой мир, они нуждаются в заботе и внимании.</a:t>
            </a:r>
          </a:p>
        </p:txBody>
      </p:sp>
      <p:pic>
        <p:nvPicPr>
          <p:cNvPr id="34819" name="Picture 4" descr="http://u.jimdo.com/www60/o/sc28722e69d3baaf9/img/i6a2d0d970a5646ad/1422303960/std/imag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1844675"/>
            <a:ext cx="5715000" cy="451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ольник 1"/>
          <p:cNvSpPr>
            <a:spLocks noChangeArrowheads="1"/>
          </p:cNvSpPr>
          <p:nvPr/>
        </p:nvSpPr>
        <p:spPr bwMode="auto">
          <a:xfrm>
            <a:off x="5357813" y="1571625"/>
            <a:ext cx="3286125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800" i="1"/>
              <a:t>Первые аквариумы возникли в Китае в 1163 году.</a:t>
            </a:r>
          </a:p>
          <a:p>
            <a:r>
              <a:rPr lang="ru-RU" sz="2800" i="1"/>
              <a:t>Держали рыбок в прозрачных стеклянных  шарах и хрустальных вазах во дворцах.</a:t>
            </a:r>
          </a:p>
        </p:txBody>
      </p:sp>
      <p:sp>
        <p:nvSpPr>
          <p:cNvPr id="12291" name="Прямоугольник 2"/>
          <p:cNvSpPr>
            <a:spLocks noChangeArrowheads="1"/>
          </p:cNvSpPr>
          <p:nvPr/>
        </p:nvSpPr>
        <p:spPr bwMode="auto">
          <a:xfrm>
            <a:off x="714375" y="500063"/>
            <a:ext cx="73580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450850" algn="just" eaLnBrk="0" hangingPunct="0"/>
            <a:r>
              <a:rPr lang="ru-RU" sz="3600" b="1" i="1">
                <a:solidFill>
                  <a:srgbClr val="FF0000"/>
                </a:solidFill>
              </a:rPr>
              <a:t>История аквариума</a:t>
            </a:r>
          </a:p>
        </p:txBody>
      </p:sp>
      <p:pic>
        <p:nvPicPr>
          <p:cNvPr id="12292" name="Picture 2" descr="http://img06.taobaocdn.com/bao/uploaded/i6/T1IRCBXiRAXXX91Hja_0902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357313"/>
            <a:ext cx="4757737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6" descr="http://vbryan01.tripod.com/sitebuildercontent/sitebuilderpictures/fishy_100100wht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3" y="285750"/>
            <a:ext cx="1785937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87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b="1" i="1" dirty="0" err="1" smtClean="0">
                <a:solidFill>
                  <a:srgbClr val="FF0000"/>
                </a:solidFill>
              </a:rPr>
              <a:t>Аквариумистика</a:t>
            </a:r>
            <a:endParaRPr lang="ru-RU" sz="3600" b="1" i="1" dirty="0">
              <a:solidFill>
                <a:srgbClr val="FF0000"/>
              </a:solidFill>
            </a:endParaRPr>
          </a:p>
        </p:txBody>
      </p:sp>
      <p:sp>
        <p:nvSpPr>
          <p:cNvPr id="13315" name="TextBox 4"/>
          <p:cNvSpPr txBox="1">
            <a:spLocks noChangeArrowheads="1"/>
          </p:cNvSpPr>
          <p:nvPr/>
        </p:nvSpPr>
        <p:spPr bwMode="auto">
          <a:xfrm>
            <a:off x="4429125" y="1285875"/>
            <a:ext cx="4071938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2800" i="1"/>
              <a:t>Изучив литературу, мы узнали, что:  первая европейская книга по аквариумистике была издана в 1797 году в Тюрингии Й. М. Бехштейном, где были описаны условия содержания в неволе рыбок</a:t>
            </a:r>
            <a:r>
              <a:rPr lang="ru-RU"/>
              <a:t>.</a:t>
            </a:r>
          </a:p>
        </p:txBody>
      </p:sp>
      <p:pic>
        <p:nvPicPr>
          <p:cNvPr id="13316" name="Picture 6" descr="http://file.mobilmusic.ru/ec/98/29/78985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071563"/>
            <a:ext cx="4214812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http://two-worlds.ru/wp-content/uploads/2015/07/56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42875"/>
            <a:ext cx="2906712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6" descr="http://seo-bomj.ru/wp-content/uploads/fish/fish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2357438"/>
            <a:ext cx="2928937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8" descr="http://s2.share.te.ua/b307076/image1607107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4572000"/>
            <a:ext cx="2928937" cy="205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10" descr="http://mtdata.ru/u24/photo3330/20558786259-0/origina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214313"/>
            <a:ext cx="2857500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12" descr="http://pixdaus.com/files/items/pics/0/51/611051_1857660e0979843855dd75782415c088_larg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2357438"/>
            <a:ext cx="28575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14" descr="http://modfish.ru/wp-content/uploads/2013/01/guppi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214313"/>
            <a:ext cx="2571750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16" descr="http://deti-pozitiv.ru/wp-content/uploads/2009/02/fish3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2357438"/>
            <a:ext cx="260985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18" descr="http://worldaquarium.ru/wp-content/uploads/2012/05/teleskop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4572000"/>
            <a:ext cx="2857500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20" descr="http://07.img.avito.st/1280x960/1512073707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4572000"/>
            <a:ext cx="2571750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"/>
          <p:cNvSpPr>
            <a:spLocks noChangeArrowheads="1"/>
          </p:cNvSpPr>
          <p:nvPr/>
        </p:nvSpPr>
        <p:spPr bwMode="auto">
          <a:xfrm>
            <a:off x="323850" y="333375"/>
            <a:ext cx="8208963" cy="403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3200"/>
              <a:t>Рыбы представляют собой самую древнюю, содержащую наибольшее число видов и самую распространённую группу. Даже общее число видов рыб точно неизвестно </a:t>
            </a:r>
          </a:p>
          <a:p>
            <a:r>
              <a:rPr lang="ru-RU" sz="3200"/>
              <a:t>(поскольку ещё не все виды открыты и описаны). Оно составляет от 21 тыс. до 25 тыс. особей. </a:t>
            </a:r>
          </a:p>
        </p:txBody>
      </p:sp>
      <p:pic>
        <p:nvPicPr>
          <p:cNvPr id="15363" name="Picture 20" descr="http://07.img.avito.st/1280x960/15120737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4221163"/>
            <a:ext cx="3960813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64293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b="1" i="1" dirty="0" smtClean="0">
                <a:solidFill>
                  <a:srgbClr val="FF0000"/>
                </a:solidFill>
              </a:rPr>
              <a:t>Условия для жизни</a:t>
            </a:r>
            <a:endParaRPr lang="ru-RU" sz="3600" b="1" i="1" dirty="0">
              <a:solidFill>
                <a:srgbClr val="FF0000"/>
              </a:solidFill>
            </a:endParaRPr>
          </a:p>
        </p:txBody>
      </p:sp>
      <p:pic>
        <p:nvPicPr>
          <p:cNvPr id="16387" name="Picture 2" descr="https://01.img.avito.st/1280x960/17230975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620713"/>
            <a:ext cx="5976937" cy="437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Прямоугольник 3"/>
          <p:cNvSpPr>
            <a:spLocks noChangeArrowheads="1"/>
          </p:cNvSpPr>
          <p:nvPr/>
        </p:nvSpPr>
        <p:spPr bwMode="auto">
          <a:xfrm>
            <a:off x="539750" y="5229225"/>
            <a:ext cx="7416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/>
              <a:t>Для комфортного проживания рыбам в аквариуме необходима подсветка, обогреватель, компрессор, фильтр.</a:t>
            </a:r>
          </a:p>
          <a:p>
            <a:r>
              <a:rPr lang="ru-RU"/>
              <a:t>Мыть и чистить  аквариум. 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aqua-plant.com.ua/Image/tonina%20sp%20manaus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404813"/>
            <a:ext cx="2447925" cy="236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4" descr="http://akvalife.by/uploads/posts/2015-02/1424566344_rogolistni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13714">
            <a:off x="1069975" y="3130550"/>
            <a:ext cx="2557463" cy="328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6" descr="http://fishlike.ru/wp-content/uploads/2011/05/vallisneriya-amerikanskay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30437">
            <a:off x="5181600" y="3260725"/>
            <a:ext cx="24765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10" descr="http://www.nanofish.com.ua/images/product_images/popup_images/plants/richchija-na-lave---riccia-fluitans_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404813"/>
            <a:ext cx="2425700" cy="242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684213" y="476250"/>
            <a:ext cx="777557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400"/>
              <a:t> Большую роль играют аквариумные растения.</a:t>
            </a:r>
          </a:p>
          <a:p>
            <a:r>
              <a:rPr lang="ru-RU" sz="2400"/>
              <a:t>Они выделяют кислород и поглощают углекислый газ. </a:t>
            </a:r>
          </a:p>
          <a:p>
            <a:r>
              <a:rPr lang="ru-RU" sz="2400"/>
              <a:t>Зелёные растения совместно с бактериями очищают воду.</a:t>
            </a:r>
          </a:p>
          <a:p>
            <a:r>
              <a:rPr lang="ru-RU" sz="2400"/>
              <a:t>Для некоторых видов рыб растения необходимы как укрытия. На растениях рыбы мечут икру. Некоторые рыбы используют растения для постройки гнезда.</a:t>
            </a:r>
          </a:p>
        </p:txBody>
      </p:sp>
      <p:pic>
        <p:nvPicPr>
          <p:cNvPr id="18435" name="Picture 8" descr="http://aquarium-plantes.com/images/producten/12985830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3789363"/>
            <a:ext cx="4143375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594</TotalTime>
  <Words>641</Words>
  <Application>Microsoft Office PowerPoint</Application>
  <PresentationFormat>Экран (4:3)</PresentationFormat>
  <Paragraphs>47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3" baseType="lpstr">
      <vt:lpstr>Arial</vt:lpstr>
      <vt:lpstr>Calibri</vt:lpstr>
      <vt:lpstr>Century Schoolbook</vt:lpstr>
      <vt:lpstr>Monotype Corsiva</vt:lpstr>
      <vt:lpstr>Times New Roman</vt:lpstr>
      <vt:lpstr>Wingdings</vt:lpstr>
      <vt:lpstr>Wingdings 2</vt:lpstr>
      <vt:lpstr>Эркер</vt:lpstr>
      <vt:lpstr>Презентация PowerPoint</vt:lpstr>
      <vt:lpstr>Презентация PowerPoint</vt:lpstr>
      <vt:lpstr>Презентация PowerPoint</vt:lpstr>
      <vt:lpstr>Аквариумистика</vt:lpstr>
      <vt:lpstr>Презентация PowerPoint</vt:lpstr>
      <vt:lpstr>Презентация PowerPoint</vt:lpstr>
      <vt:lpstr>Условия для жизни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Вуалехвост.</vt:lpstr>
      <vt:lpstr>Рыбы-клоуны.</vt:lpstr>
      <vt:lpstr>Рыба – шар.  </vt:lpstr>
      <vt:lpstr>Рыбы-ангелы 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77</cp:revision>
  <dcterms:created xsi:type="dcterms:W3CDTF">2013-10-06T14:39:52Z</dcterms:created>
  <dcterms:modified xsi:type="dcterms:W3CDTF">2024-01-21T17:40:01Z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5925730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